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68" r:id="rId1"/>
  </p:sldMasterIdLst>
  <p:notesMasterIdLst>
    <p:notesMasterId r:id="rId28"/>
  </p:notesMasterIdLst>
  <p:sldIdLst>
    <p:sldId id="256" r:id="rId2"/>
    <p:sldId id="257" r:id="rId3"/>
    <p:sldId id="279" r:id="rId4"/>
    <p:sldId id="281" r:id="rId5"/>
    <p:sldId id="282" r:id="rId6"/>
    <p:sldId id="283" r:id="rId7"/>
    <p:sldId id="258" r:id="rId8"/>
    <p:sldId id="259" r:id="rId9"/>
    <p:sldId id="260" r:id="rId10"/>
    <p:sldId id="262" r:id="rId11"/>
    <p:sldId id="285" r:id="rId12"/>
    <p:sldId id="286" r:id="rId13"/>
    <p:sldId id="265" r:id="rId14"/>
    <p:sldId id="266" r:id="rId15"/>
    <p:sldId id="267" r:id="rId16"/>
    <p:sldId id="268" r:id="rId17"/>
    <p:sldId id="270" r:id="rId18"/>
    <p:sldId id="292" r:id="rId19"/>
    <p:sldId id="271" r:id="rId20"/>
    <p:sldId id="273" r:id="rId21"/>
    <p:sldId id="284" r:id="rId22"/>
    <p:sldId id="287" r:id="rId23"/>
    <p:sldId id="288" r:id="rId24"/>
    <p:sldId id="289" r:id="rId25"/>
    <p:sldId id="290" r:id="rId26"/>
    <p:sldId id="291" r:id="rId27"/>
  </p:sldIdLst>
  <p:sldSz cx="9144000" cy="5143500" type="screen16x9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412" autoAdjust="0"/>
    <p:restoredTop sz="94671" autoAdjust="0"/>
  </p:normalViewPr>
  <p:slideViewPr>
    <p:cSldViewPr>
      <p:cViewPr varScale="1">
        <p:scale>
          <a:sx n="93" d="100"/>
          <a:sy n="93" d="100"/>
        </p:scale>
        <p:origin x="-726" y="-9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545CAAF5-EC83-4943-9D00-E81C5BBE5C17}" type="datetimeFigureOut">
              <a:rPr lang="ar-IQ" smtClean="0"/>
              <a:t>24/04/1445</a:t>
            </a:fld>
            <a:endParaRPr lang="ar-IQ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IQ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6A93ABDD-3FBF-46EF-ACE2-2B719B0919F6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8914540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93ABDD-3FBF-46EF-ACE2-2B719B0919F6}" type="slidenum">
              <a:rPr lang="ar-IQ" smtClean="0"/>
              <a:t>25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8804312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28751"/>
            <a:ext cx="7543800" cy="1945481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429000"/>
            <a:ext cx="6461760" cy="8001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A38AB-8A6E-407C-A8A8-5956C5DA54B2}" type="datetimeFigureOut">
              <a:rPr lang="ar-IQ" smtClean="0"/>
              <a:t>24/04/1445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5D347-A1AF-4EC9-B77F-69968AA831CF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A38AB-8A6E-407C-A8A8-5956C5DA54B2}" type="datetimeFigureOut">
              <a:rPr lang="ar-IQ" smtClean="0"/>
              <a:t>24/04/1445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5D347-A1AF-4EC9-B77F-69968AA831CF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1752600" cy="4388644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A38AB-8A6E-407C-A8A8-5956C5DA54B2}" type="datetimeFigureOut">
              <a:rPr lang="ar-IQ" smtClean="0"/>
              <a:t>24/04/1445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5D347-A1AF-4EC9-B77F-69968AA831CF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A38AB-8A6E-407C-A8A8-5956C5DA54B2}" type="datetimeFigureOut">
              <a:rPr lang="ar-IQ" smtClean="0"/>
              <a:t>24/04/1445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5D347-A1AF-4EC9-B77F-69968AA831CF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4" y="4114800"/>
            <a:ext cx="7659687" cy="8763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4" y="2889647"/>
            <a:ext cx="6135687" cy="1225154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A38AB-8A6E-407C-A8A8-5956C5DA54B2}" type="datetimeFigureOut">
              <a:rPr lang="ar-IQ" smtClean="0"/>
              <a:t>24/04/1445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5D347-A1AF-4EC9-B77F-69968AA831CF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52144"/>
            <a:ext cx="3657600" cy="34427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152144"/>
            <a:ext cx="3657600" cy="34427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A38AB-8A6E-407C-A8A8-5956C5DA54B2}" type="datetimeFigureOut">
              <a:rPr lang="ar-IQ" smtClean="0"/>
              <a:t>24/04/1445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5D347-A1AF-4EC9-B77F-69968AA831CF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3657600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3657600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151335"/>
            <a:ext cx="3657600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1631156"/>
            <a:ext cx="3657600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A38AB-8A6E-407C-A8A8-5956C5DA54B2}" type="datetimeFigureOut">
              <a:rPr lang="ar-IQ" smtClean="0"/>
              <a:t>24/04/1445</a:t>
            </a:fld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5D347-A1AF-4EC9-B77F-69968AA831CF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A38AB-8A6E-407C-A8A8-5956C5DA54B2}" type="datetimeFigureOut">
              <a:rPr lang="ar-IQ" smtClean="0"/>
              <a:t>24/04/1445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5D347-A1AF-4EC9-B77F-69968AA831CF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A38AB-8A6E-407C-A8A8-5956C5DA54B2}" type="datetimeFigureOut">
              <a:rPr lang="ar-IQ" smtClean="0"/>
              <a:t>24/04/1445</a:t>
            </a:fld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5D347-A1AF-4EC9-B77F-69968AA831CF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4121658"/>
            <a:ext cx="7772400" cy="44577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4572000"/>
            <a:ext cx="7772401" cy="4572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A38AB-8A6E-407C-A8A8-5956C5DA54B2}" type="datetimeFigureOut">
              <a:rPr lang="ar-IQ" smtClean="0"/>
              <a:t>24/04/1445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5D347-A1AF-4EC9-B77F-69968AA831CF}" type="slidenum">
              <a:rPr lang="ar-IQ" smtClean="0"/>
              <a:t>‹#›</a:t>
            </a:fld>
            <a:endParaRPr lang="ar-IQ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285750"/>
            <a:ext cx="7772400" cy="370713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4121458"/>
            <a:ext cx="7772400" cy="445970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4572000"/>
            <a:ext cx="7772400" cy="459486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A38AB-8A6E-407C-A8A8-5956C5DA54B2}" type="datetimeFigureOut">
              <a:rPr lang="ar-IQ" smtClean="0"/>
              <a:t>24/04/1445</a:t>
            </a:fld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055D347-A1AF-4EC9-B77F-69968AA831CF}" type="slidenum">
              <a:rPr lang="ar-IQ" smtClean="0"/>
              <a:t>‹#›</a:t>
            </a:fld>
            <a:endParaRPr lang="ar-IQ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ar-IQ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76200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7620000" cy="3600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4114800"/>
            <a:ext cx="685800" cy="5143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4236720"/>
            <a:ext cx="548640" cy="29718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8055D347-A1AF-4EC9-B77F-69968AA831CF}" type="slidenum">
              <a:rPr lang="ar-IQ" smtClean="0"/>
              <a:t>‹#›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882821" y="2990850"/>
            <a:ext cx="177546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856152" y="1188720"/>
            <a:ext cx="18287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969A38AB-8A6E-407C-A8A8-5956C5DA54B2}" type="datetimeFigureOut">
              <a:rPr lang="ar-IQ" smtClean="0"/>
              <a:t>24/04/1445</a:t>
            </a:fld>
            <a:endParaRPr lang="ar-IQ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914400" rtl="1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r" defTabSz="914400" rtl="1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r" defTabSz="914400" rtl="1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r" defTabSz="914400" rtl="1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r" defTabSz="914400" rtl="1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r" defTabSz="914400" rtl="1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r" defTabSz="914400" rtl="1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r" defTabSz="914400" rtl="1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r" defTabSz="914400" rtl="1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r" defTabSz="914400" rtl="1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79712" y="1635646"/>
            <a:ext cx="7772400" cy="1102519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Decalcification </a:t>
            </a:r>
            <a:endParaRPr lang="ar-IQ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9313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-Nitric acid formaldehyde</a:t>
            </a:r>
            <a:endParaRPr lang="ar-IQ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>
              <a:buNone/>
            </a:pP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-Nitric acid 10ml,formalin 5-10ml, distilled water 100ml</a:t>
            </a:r>
          </a:p>
          <a:p>
            <a:pPr marL="0" indent="0" algn="l">
              <a:buNone/>
            </a:pP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GB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Advantage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  <a:p>
            <a:pPr marL="0" indent="0" algn="l">
              <a:buNone/>
            </a:pP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-Rapid action</a:t>
            </a:r>
          </a:p>
          <a:p>
            <a:pPr marL="0" indent="0" algn="l">
              <a:buNone/>
            </a:pP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-good nuclear staining</a:t>
            </a:r>
          </a:p>
          <a:p>
            <a:pPr marL="0" indent="0" algn="l">
              <a:buNone/>
            </a:pP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Formalin protect the tissue from maceration</a:t>
            </a:r>
          </a:p>
          <a:p>
            <a:pPr marL="0" indent="0" algn="l">
              <a:buNone/>
            </a:pPr>
            <a:endParaRPr lang="ar-IQ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36522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-Formic acid solution </a:t>
            </a:r>
            <a:endParaRPr lang="ar-IQ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-Formic acid 5ml, distilled water 90ml, formalin 5ml</a:t>
            </a:r>
          </a:p>
          <a:p>
            <a:pPr marL="0" indent="0" algn="l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-Decalcified slow</a:t>
            </a:r>
          </a:p>
          <a:p>
            <a:pPr marL="0" indent="0" algn="l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become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fasted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when the concentration increased more,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But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damage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occur </a:t>
            </a:r>
            <a:endParaRPr lang="ar-IQ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62057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Trichloroacetic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Acid </a:t>
            </a:r>
            <a:endParaRPr lang="ar-IQ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-For small biopsy</a:t>
            </a:r>
          </a:p>
          <a:p>
            <a:pPr marL="0" indent="0" algn="l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its slow</a:t>
            </a:r>
          </a:p>
          <a:p>
            <a:pPr marL="0" indent="0" algn="l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can not used for dense bone or big bone or tissues </a:t>
            </a:r>
            <a:endParaRPr lang="ar-IQ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12623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2-The </a:t>
            </a:r>
            <a:r>
              <a:rPr lang="en-GB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lon</a:t>
            </a:r>
            <a:r>
              <a:rPr lang="en-GB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-Exchange</a:t>
            </a:r>
            <a:endParaRPr lang="ar-IQ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>
              <a:buNone/>
            </a:pP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-Ammonium salt of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sulfonate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polystyrene resin </a:t>
            </a:r>
          </a:p>
          <a:p>
            <a:pPr marL="0" indent="0" algn="l">
              <a:buNone/>
            </a:pP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-formic acid</a:t>
            </a:r>
          </a:p>
          <a:p>
            <a:pPr marL="0" indent="0" algn="l">
              <a:buNone/>
            </a:pP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-x-ray </a:t>
            </a:r>
          </a:p>
          <a:p>
            <a:pPr marL="0" indent="0" algn="l">
              <a:buNone/>
            </a:pPr>
            <a:r>
              <a:rPr lang="en-GB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-Advantages</a:t>
            </a:r>
          </a:p>
          <a:p>
            <a:pPr marL="0" indent="0" algn="l">
              <a:buNone/>
            </a:pP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-faster</a:t>
            </a:r>
          </a:p>
          <a:p>
            <a:pPr marL="0" indent="0" algn="l">
              <a:buNone/>
            </a:pP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-well preserve tissue structures</a:t>
            </a:r>
          </a:p>
          <a:p>
            <a:pPr marL="0" indent="0" algn="l">
              <a:buNone/>
            </a:pP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-longer use for resin</a:t>
            </a:r>
            <a:endParaRPr lang="ar-IQ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381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57250"/>
          </a:xfrm>
        </p:spPr>
        <p:txBody>
          <a:bodyPr/>
          <a:lstStyle/>
          <a:p>
            <a:pPr marL="0" indent="0"/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3- Electrolytic decalcification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97564"/>
            <a:ext cx="8229600" cy="3996444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-There are using a(+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and (-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electrons.</a:t>
            </a:r>
          </a:p>
          <a:p>
            <a:pPr marL="0" indent="0" algn="l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-The bone is raped by a platinum wire which is the cathode</a:t>
            </a:r>
          </a:p>
          <a:p>
            <a:pPr marL="0" indent="0" algn="l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anode is form of carbon wire. </a:t>
            </a:r>
          </a:p>
          <a:p>
            <a:pPr marL="0" indent="0" algn="l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decalcifying solution consist of equal parts of 80% formic acid &amp; 10% HCL acting as electrolyte with 6 volts for (1hrs).</a:t>
            </a:r>
          </a:p>
          <a:p>
            <a:pPr marL="0" indent="0" algn="l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-When the current passed, calcium will be removed </a:t>
            </a:r>
            <a:endParaRPr lang="ar-IQ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the anode and the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temprature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will rise up to (30-45)C.</a:t>
            </a:r>
          </a:p>
          <a:p>
            <a:pPr marL="0" indent="0" algn="l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-rapid calcification is occur ,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heat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produced damage to the cytological details.</a:t>
            </a:r>
          </a:p>
          <a:p>
            <a:pPr marL="0" indent="0" algn="l">
              <a:buNone/>
            </a:pPr>
            <a:endParaRPr lang="ar-IQ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4480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39502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4- Chelating agents </a:t>
            </a:r>
            <a:b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ar-IQ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-Chelating agents are organic compounds that are capable of binding with certain metals.</a:t>
            </a:r>
          </a:p>
          <a:p>
            <a:pPr marL="0" indent="0" algn="l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-They are typically very slow acting and gentle, making them good fixatives for electron </a:t>
            </a:r>
            <a:r>
              <a:rPr lang="ar-IQ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microscopy and immunohistochemistry studies.</a:t>
            </a:r>
            <a:endParaRPr lang="ar-IQ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4232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4- Chelating agents </a:t>
            </a:r>
            <a:b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>
              <a:buNone/>
            </a:pPr>
            <a:r>
              <a:rPr lang="en-GB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Ethylene </a:t>
            </a:r>
            <a:r>
              <a:rPr lang="en-GB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diamine</a:t>
            </a:r>
            <a:r>
              <a:rPr lang="en-GB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tetraacetic</a:t>
            </a:r>
            <a:r>
              <a:rPr lang="en-GB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acid (EDTA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is the most common chelating agent used for decalcification. It binds with calcium ions and gradually removed. </a:t>
            </a:r>
          </a:p>
          <a:p>
            <a:pPr marL="0" indent="0" algn="l">
              <a:buNone/>
            </a:pP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GB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Care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should be taken when specimens contain cartilage because overexposure can remove proteoglycans and weaken staining</a:t>
            </a:r>
            <a:endParaRPr lang="ar-IQ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0379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735547"/>
            <a:ext cx="8229600" cy="3394472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Advantages:</a:t>
            </a:r>
          </a:p>
          <a:p>
            <a:pPr marL="0" indent="0" algn="l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-Tissue isn't hardened after </a:t>
            </a:r>
            <a:r>
              <a:rPr lang="en-US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EDTA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decalcification.</a:t>
            </a:r>
          </a:p>
          <a:p>
            <a:pPr marL="0" indent="0" algn="l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-The tissue easier to cut by microtome.</a:t>
            </a:r>
          </a:p>
          <a:p>
            <a:pPr marL="0" indent="0" algn="l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-Some enzymes are still active.</a:t>
            </a:r>
          </a:p>
          <a:p>
            <a:pPr marL="0" indent="0" algn="l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-best for cancerous bone </a:t>
            </a:r>
          </a:p>
          <a:p>
            <a:pPr marL="0" indent="0" algn="l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-best for bone marrow biopsy( preserve cytological details and glycogen of bone marrow).</a:t>
            </a:r>
            <a:endParaRPr lang="ar-IQ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87096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5- surface decalcification</a:t>
            </a:r>
            <a:endParaRPr lang="ar-IQ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-The surface layer of paraffin blocks are inverted in 5% HCL for 1hr.</a:t>
            </a:r>
          </a:p>
          <a:p>
            <a:pPr marL="0" indent="0" algn="l">
              <a:buNone/>
            </a:pP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-above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top 30 micron </a:t>
            </a: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decalcified.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-should be washed thoroughly before cutting </a:t>
            </a:r>
            <a:endParaRPr lang="ar-IQ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48097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Neutralization</a:t>
            </a:r>
            <a:endParaRPr lang="ar-IQ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-Various neutralizing treatments used after acid decalcification including:</a:t>
            </a:r>
          </a:p>
          <a:p>
            <a:pPr marL="0" indent="0" algn="l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1.Overnight washing in tap water or other alkaline solution and washing in the changes of 70% alcohol for (12-18)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hrs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before continuing the dehydration process. This is to remove any acid</a:t>
            </a:r>
          </a:p>
          <a:p>
            <a:pPr marL="0" indent="0" algn="l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For frozen sectioning should be washed in water or stored in formal saline before being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Frozen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l">
              <a:buNone/>
            </a:pPr>
            <a:endParaRPr lang="ar-IQ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30439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Decalcification</a:t>
            </a:r>
            <a:endParaRPr lang="ar-IQ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>
              <a:lnSpc>
                <a:spcPct val="150000"/>
              </a:lnSpc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is the process of removal calcium salts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Even from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bone and calcified tissues naturally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 due to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some disease by suitable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method according the specimen, time and the equipment.</a:t>
            </a:r>
          </a:p>
          <a:p>
            <a:pPr marL="0" indent="0" algn="l">
              <a:lnSpc>
                <a:spcPct val="150000"/>
              </a:lnSpc>
              <a:buNone/>
            </a:pP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*Calcium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salts should be removed (Why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?)</a:t>
            </a:r>
          </a:p>
          <a:p>
            <a:pPr marL="0" indent="0" algn="l">
              <a:lnSpc>
                <a:spcPct val="150000"/>
              </a:lnSpc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a)it is difficult to end up with a satisfactory section.</a:t>
            </a:r>
          </a:p>
          <a:p>
            <a:pPr marL="0" indent="0" algn="l">
              <a:lnSpc>
                <a:spcPct val="150000"/>
              </a:lnSpc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if calcium salts not removed. Knives will be destroyed.</a:t>
            </a:r>
          </a:p>
          <a:p>
            <a:pPr marL="0" indent="0" algn="l">
              <a:lnSpc>
                <a:spcPct val="150000"/>
              </a:lnSpc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>
              <a:lnSpc>
                <a:spcPct val="150000"/>
              </a:lnSpc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2342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End-Point</a:t>
            </a:r>
            <a:endParaRPr lang="ar-IQ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l">
              <a:buNone/>
            </a:pP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End-Point 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Decalcification There 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several methods for testing the completion 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decalcification:</a:t>
            </a:r>
          </a:p>
          <a:p>
            <a:pPr marL="0" lvl="0" indent="0" algn="l">
              <a:buNone/>
            </a:pP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1-Radiological 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method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lvl="0" indent="0" algn="l">
              <a:buNone/>
            </a:pP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2-Physical 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method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lvl="0" indent="0" algn="l">
              <a:buNone/>
            </a:pP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3-Chemical 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method.</a:t>
            </a:r>
            <a:endParaRPr lang="ar-IQ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>
              <a:buNone/>
            </a:pPr>
            <a:endParaRPr lang="ar-IQ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45375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9" y="699542"/>
            <a:ext cx="7439025" cy="396043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69892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03498"/>
            <a:ext cx="7560840" cy="329436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899592" y="3597864"/>
            <a:ext cx="7200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dirty="0">
                <a:latin typeface="ElsevierGulliver"/>
              </a:rPr>
              <a:t>Paraffin section of a rat bone, initially fixed with Zn-formaldehyde solution and decalcified with EDTA </a:t>
            </a:r>
            <a:r>
              <a:rPr lang="en-US" dirty="0" smtClean="0">
                <a:latin typeface="ElsevierGulliver"/>
              </a:rPr>
              <a:t>.Note </a:t>
            </a:r>
            <a:r>
              <a:rPr lang="en-US" dirty="0">
                <a:latin typeface="ElsevierGulliver"/>
              </a:rPr>
              <a:t>the positively stained megakaryocytes in the bone marrow. Bar=100 µm.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13771825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25" y="713185"/>
            <a:ext cx="6000750" cy="261464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611560" y="3651871"/>
            <a:ext cx="80648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dirty="0">
                <a:solidFill>
                  <a:srgbClr val="111111"/>
                </a:solidFill>
                <a:latin typeface="Roboto"/>
              </a:rPr>
              <a:t>Decalcified section (400x magnification) showing the bone cells; osteoblasts (Ob) and osteoclast (</a:t>
            </a:r>
            <a:r>
              <a:rPr lang="en-US" dirty="0" err="1">
                <a:solidFill>
                  <a:srgbClr val="111111"/>
                </a:solidFill>
                <a:latin typeface="Roboto"/>
              </a:rPr>
              <a:t>Oc</a:t>
            </a:r>
            <a:r>
              <a:rPr lang="en-US" dirty="0">
                <a:solidFill>
                  <a:srgbClr val="111111"/>
                </a:solidFill>
                <a:latin typeface="Roboto"/>
              </a:rPr>
              <a:t>) which lying on the trabecular bone surface.</a:t>
            </a:r>
            <a:endParaRPr lang="en-US" b="0" i="0" dirty="0">
              <a:solidFill>
                <a:srgbClr val="111111"/>
              </a:solidFill>
              <a:effectLst/>
              <a:latin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32187550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59632" y="3705876"/>
            <a:ext cx="69847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dirty="0">
                <a:solidFill>
                  <a:srgbClr val="111111"/>
                </a:solidFill>
                <a:latin typeface="Roboto"/>
              </a:rPr>
              <a:t>Osteoid clearly demonstrated in </a:t>
            </a:r>
            <a:r>
              <a:rPr lang="en-US" dirty="0" smtClean="0">
                <a:solidFill>
                  <a:srgbClr val="111111"/>
                </a:solidFill>
                <a:latin typeface="Roboto"/>
              </a:rPr>
              <a:t>un </a:t>
            </a:r>
            <a:r>
              <a:rPr lang="en-US" dirty="0" err="1" smtClean="0">
                <a:solidFill>
                  <a:srgbClr val="111111"/>
                </a:solidFill>
                <a:latin typeface="Roboto"/>
              </a:rPr>
              <a:t>decalccified</a:t>
            </a:r>
            <a:r>
              <a:rPr lang="en-US" dirty="0" smtClean="0">
                <a:solidFill>
                  <a:srgbClr val="111111"/>
                </a:solidFill>
                <a:latin typeface="Roboto"/>
              </a:rPr>
              <a:t> section  </a:t>
            </a:r>
            <a:r>
              <a:rPr lang="en-US" dirty="0">
                <a:solidFill>
                  <a:srgbClr val="111111"/>
                </a:solidFill>
                <a:latin typeface="Roboto"/>
              </a:rPr>
              <a:t>zone between a layer of active osteoblasts (Ob) and the mineralized zone (400 x magnification). Masson </a:t>
            </a:r>
            <a:r>
              <a:rPr lang="en-US" dirty="0" err="1">
                <a:solidFill>
                  <a:srgbClr val="111111"/>
                </a:solidFill>
                <a:latin typeface="Roboto"/>
              </a:rPr>
              <a:t>Goldner</a:t>
            </a:r>
            <a:r>
              <a:rPr lang="en-US" dirty="0">
                <a:solidFill>
                  <a:srgbClr val="111111"/>
                </a:solidFill>
                <a:latin typeface="Roboto"/>
              </a:rPr>
              <a:t> stain. </a:t>
            </a:r>
            <a:endParaRPr lang="en-US" b="0" i="0" dirty="0">
              <a:solidFill>
                <a:srgbClr val="111111"/>
              </a:solidFill>
              <a:effectLst/>
              <a:latin typeface="Roboto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575" y="673894"/>
            <a:ext cx="6038850" cy="29239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16713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83518"/>
            <a:ext cx="7720532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259632" y="4083918"/>
            <a:ext cx="69847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dirty="0">
                <a:solidFill>
                  <a:srgbClr val="111111"/>
                </a:solidFill>
                <a:latin typeface="Roboto"/>
              </a:rPr>
              <a:t>Radiograph showing end point determination of decalcification of teeth</a:t>
            </a:r>
            <a:endParaRPr lang="en-US" b="0" i="0" dirty="0">
              <a:solidFill>
                <a:srgbClr val="111111"/>
              </a:solidFill>
              <a:effectLst/>
              <a:latin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17211996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9" b="17838"/>
          <a:stretch/>
        </p:blipFill>
        <p:spPr>
          <a:xfrm>
            <a:off x="0" y="739902"/>
            <a:ext cx="9061807" cy="320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689541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fixation</a:t>
            </a:r>
            <a:endParaRPr lang="ar-IQ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Tissue must be fixed adequately before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decalcification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l">
              <a:buNone/>
            </a:pP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selected bone is placed in 10% neutral buffered formalin for 24-48h</a:t>
            </a:r>
          </a:p>
          <a:p>
            <a:pPr marL="0" indent="0" algn="l">
              <a:buNone/>
            </a:pP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Bone marrow is best fixed in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zenker’s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fluid </a:t>
            </a:r>
            <a:endParaRPr lang="ar-IQ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3841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criteria of a good decalcifying agent</a:t>
            </a:r>
            <a:endParaRPr lang="ar-IQ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1.Complete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removal of calcium salts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l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2.Absence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damage to tissue,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cells,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fibers or other constituents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l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3.Non-impairing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subsequent staining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l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4.Reasonable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speed of decalcification</a:t>
            </a:r>
            <a:endParaRPr lang="ar-IQ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9034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GB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process of </a:t>
            </a:r>
            <a:r>
              <a:rPr lang="en-GB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decalcification</a:t>
            </a:r>
            <a:br>
              <a:rPr lang="en-GB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ar-IQ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843558"/>
            <a:ext cx="6120680" cy="3780420"/>
          </a:xfrm>
        </p:spPr>
        <p:txBody>
          <a:bodyPr>
            <a:noAutofit/>
          </a:bodyPr>
          <a:lstStyle/>
          <a:p>
            <a:pPr marL="0" indent="0" algn="l">
              <a:buNone/>
            </a:pPr>
            <a:r>
              <a:rPr lang="ar-IQ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1-The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selection of the tissue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cut in to small pieces 3-5mm</a:t>
            </a:r>
          </a:p>
          <a:p>
            <a:pPr marL="0" indent="0" algn="l">
              <a:buNone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Adequate or complete fixation of the tissue blocks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l">
              <a:buNone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Decalcification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using the decalcifying solution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l">
              <a:buNone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Testing the end point of decalcification to get sure that it is complete (removal of calcium salts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>
              <a:buNone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Neutralization of the acid for 12-18 hours using 5% </a:t>
            </a:r>
            <a:r>
              <a:rPr lang="ar-IQ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>
              <a:buNone/>
            </a:pP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lithium 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 sodium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sulphate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or by washing in running water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l">
              <a:buNone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Washing in running tap water to remove the alkaline solutions used for neutralization to 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avoid interfering with staining</a:t>
            </a:r>
            <a:endParaRPr lang="ar-IQ" sz="20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utoShape 4" descr="DECALCIFICATION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IQ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059583"/>
            <a:ext cx="2246078" cy="24482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3886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Factors affecting rate of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Decalcification</a:t>
            </a:r>
            <a:endParaRPr lang="ar-IQ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1.Concentration 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decalcifying solution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-Increased concentration of the decalcifying agent fastens the reaction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l">
              <a:buNone/>
            </a:pPr>
            <a:r>
              <a:rPr lang="en-US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Temperature-</a:t>
            </a:r>
          </a:p>
          <a:p>
            <a:pPr marL="0" indent="0" algn="l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rate of decalcification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increases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with rise of temperature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l">
              <a:buNone/>
            </a:pPr>
            <a:r>
              <a:rPr lang="en-US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Density of bone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-Harder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bone takes longer time to decalcify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l">
              <a:buNone/>
            </a:pPr>
            <a:r>
              <a:rPr lang="en-US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Thickness of the tissue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-Small tissue pieces decalcify earlier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l">
              <a:buNone/>
            </a:pPr>
            <a:r>
              <a:rPr lang="en-US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Agitation-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Agitation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increases the rate of decalcification</a:t>
            </a:r>
            <a:endParaRPr lang="ar-IQ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9206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GB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ethods </a:t>
            </a:r>
            <a:r>
              <a:rPr lang="en-GB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decalcification </a:t>
            </a:r>
            <a:endParaRPr lang="ar-IQ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639852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1- Simple dilute mineral acids:</a:t>
            </a:r>
          </a:p>
          <a:p>
            <a:pPr marL="0" indent="0" algn="l">
              <a:buNone/>
            </a:pP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a-Weak acid. </a:t>
            </a:r>
          </a:p>
          <a:p>
            <a:pPr marL="0" indent="0" algn="l">
              <a:buNone/>
            </a:pP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b. Strong acid.</a:t>
            </a:r>
          </a:p>
          <a:p>
            <a:pPr marL="0" indent="0" algn="l">
              <a:buNone/>
            </a:pP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2-Electrolytic decalcification</a:t>
            </a:r>
          </a:p>
          <a:p>
            <a:pPr marL="0" indent="0" algn="l">
              <a:buNone/>
            </a:pP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3-lon exchange resins with acid decalcifying fluids</a:t>
            </a:r>
          </a:p>
          <a:p>
            <a:pPr marL="0" indent="0" algn="l">
              <a:buNone/>
            </a:pP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4- Chelating agents</a:t>
            </a:r>
          </a:p>
          <a:p>
            <a:pPr marL="0" indent="0" algn="l">
              <a:buNone/>
            </a:pP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5- surface decalcification</a:t>
            </a:r>
          </a:p>
          <a:p>
            <a:pPr marL="0" indent="0" algn="l">
              <a:buNone/>
            </a:pPr>
            <a:endParaRPr lang="ar-IQ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48457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 Simple dilute mineral acids</a:t>
            </a:r>
            <a:endParaRPr lang="ar-IQ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lnSpc>
                <a:spcPct val="200000"/>
              </a:lnSpc>
              <a:buNone/>
            </a:pP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 method of decalcification dissolves the calcium salts in an acid solution called </a:t>
            </a:r>
            <a:r>
              <a:rPr lang="en-GB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decalcifying fluids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used either singly or mixture such as nitric acid, formic acid and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trichloroacetic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acid.</a:t>
            </a:r>
            <a:endParaRPr lang="ar-IQ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02919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-Aqueous Nitric acid</a:t>
            </a:r>
            <a:endParaRPr lang="ar-IQ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(Inorganic acid)Nitric acid solution (5ml)., distilled water100ml</a:t>
            </a:r>
          </a:p>
          <a:p>
            <a:pPr marL="0" indent="0" algn="l">
              <a:buNone/>
            </a:pP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-Is strong acid 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>
              <a:buNone/>
            </a:pP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small pieces of tissue )</a:t>
            </a:r>
            <a:r>
              <a:rPr lang="ar-IQ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Good for Nuclear staining </a:t>
            </a:r>
          </a:p>
          <a:p>
            <a:pPr marL="0" indent="0" algn="l">
              <a:buNone/>
            </a:pP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Used in urgent biopsy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specimens</a:t>
            </a:r>
          </a:p>
          <a:p>
            <a:pPr marL="0" lvl="0" indent="0" algn="l">
              <a:buClr>
                <a:srgbClr val="93A299"/>
              </a:buClr>
              <a:buNone/>
            </a:pP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Disadvantage</a:t>
            </a:r>
            <a:r>
              <a:rPr lang="en-US" dirty="0">
                <a:solidFill>
                  <a:srgbClr val="2929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lvl="0" indent="0" algn="l">
              <a:buClr>
                <a:srgbClr val="93A299"/>
              </a:buClr>
              <a:buNone/>
            </a:pPr>
            <a:r>
              <a:rPr lang="en-US" dirty="0">
                <a:solidFill>
                  <a:srgbClr val="2929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-Nitric acid cause 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yellow coloration </a:t>
            </a:r>
            <a:r>
              <a:rPr lang="en-US" dirty="0">
                <a:solidFill>
                  <a:srgbClr val="2929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tissue, treated by using 1% urea.(transfer tissues </a:t>
            </a:r>
            <a:r>
              <a:rPr lang="en-US" dirty="0" smtClean="0">
                <a:solidFill>
                  <a:srgbClr val="2929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directly </a:t>
            </a:r>
            <a:r>
              <a:rPr lang="en-US" dirty="0">
                <a:solidFill>
                  <a:srgbClr val="2929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70% alcohol).</a:t>
            </a:r>
          </a:p>
          <a:p>
            <a:pPr marL="0" lvl="0" indent="0" algn="l">
              <a:buClr>
                <a:srgbClr val="93A299"/>
              </a:buClr>
              <a:buNone/>
            </a:pPr>
            <a:r>
              <a:rPr lang="en-US" dirty="0">
                <a:solidFill>
                  <a:srgbClr val="2929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-tissue in long period in solution cause damaged</a:t>
            </a:r>
            <a:endParaRPr lang="en-GB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>
              <a:buNone/>
            </a:pPr>
            <a:endParaRPr lang="ar-IQ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313582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705</TotalTime>
  <Words>998</Words>
  <Application>Microsoft Office PowerPoint</Application>
  <PresentationFormat>On-screen Show (16:9)</PresentationFormat>
  <Paragraphs>108</Paragraphs>
  <Slides>26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Adjacency</vt:lpstr>
      <vt:lpstr>Decalcification </vt:lpstr>
      <vt:lpstr>Decalcification</vt:lpstr>
      <vt:lpstr>fixation</vt:lpstr>
      <vt:lpstr>The criteria of a good decalcifying agent</vt:lpstr>
      <vt:lpstr>The process of decalcification </vt:lpstr>
      <vt:lpstr>Factors affecting rate of Decalcification</vt:lpstr>
      <vt:lpstr>Methods of decalcification </vt:lpstr>
      <vt:lpstr>1- Simple dilute mineral acids</vt:lpstr>
      <vt:lpstr>-Aqueous Nitric acid</vt:lpstr>
      <vt:lpstr>-Nitric acid formaldehyde</vt:lpstr>
      <vt:lpstr>-Formic acid solution </vt:lpstr>
      <vt:lpstr>Trichloroacetic  Acid </vt:lpstr>
      <vt:lpstr>2-The lon-Exchange</vt:lpstr>
      <vt:lpstr>3- Electrolytic decalcification</vt:lpstr>
      <vt:lpstr>4- Chelating agents  </vt:lpstr>
      <vt:lpstr>4- Chelating agents  </vt:lpstr>
      <vt:lpstr>PowerPoint Presentation</vt:lpstr>
      <vt:lpstr>5- surface decalcification</vt:lpstr>
      <vt:lpstr>Neutralization</vt:lpstr>
      <vt:lpstr>End-Point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Decalcification</dc:title>
  <dc:creator>Hiba</dc:creator>
  <cp:lastModifiedBy>Hiba</cp:lastModifiedBy>
  <cp:revision>40</cp:revision>
  <dcterms:created xsi:type="dcterms:W3CDTF">2023-10-30T21:11:00Z</dcterms:created>
  <dcterms:modified xsi:type="dcterms:W3CDTF">2023-11-07T21:23:56Z</dcterms:modified>
</cp:coreProperties>
</file>